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3" r:id="rId6"/>
    <p:sldId id="266" r:id="rId7"/>
    <p:sldId id="267" r:id="rId8"/>
    <p:sldId id="262" r:id="rId9"/>
    <p:sldId id="265" r:id="rId10"/>
    <p:sldId id="270" r:id="rId11"/>
    <p:sldId id="274" r:id="rId12"/>
    <p:sldId id="259" r:id="rId13"/>
    <p:sldId id="275" r:id="rId14"/>
    <p:sldId id="271" r:id="rId15"/>
    <p:sldId id="272" r:id="rId16"/>
    <p:sldId id="260" r:id="rId17"/>
    <p:sldId id="273" r:id="rId18"/>
    <p:sldId id="268" r:id="rId19"/>
    <p:sldId id="269"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179C5BC0-4CAA-4010-A66C-87AABD8A0045}" type="datetimeFigureOut">
              <a:rPr lang="es-ES" smtClean="0"/>
              <a:pPr/>
              <a:t>26/11/2015</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4D3558FD-4827-47B3-9D3A-093303AE741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179C5BC0-4CAA-4010-A66C-87AABD8A0045}" type="datetimeFigureOut">
              <a:rPr lang="es-ES" smtClean="0"/>
              <a:pPr/>
              <a:t>26/11/2015</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179C5BC0-4CAA-4010-A66C-87AABD8A0045}" type="datetimeFigureOut">
              <a:rPr lang="es-ES" smtClean="0"/>
              <a:pPr/>
              <a:t>26/11/2015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4D3558FD-4827-47B3-9D3A-093303AE741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179C5BC0-4CAA-4010-A66C-87AABD8A0045}" type="datetimeFigureOut">
              <a:rPr lang="es-ES" smtClean="0"/>
              <a:pPr/>
              <a:t>26/11/2015</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4D3558FD-4827-47B3-9D3A-093303AE741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79C5BC0-4CAA-4010-A66C-87AABD8A0045}" type="datetimeFigureOut">
              <a:rPr lang="es-ES" smtClean="0"/>
              <a:pPr/>
              <a:t>26/11/2015</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D3558FD-4827-47B3-9D3A-093303AE741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ES" dirty="0" smtClean="0"/>
              <a:t>ADHERENCIA AL TRATAMIENTO EN LA </a:t>
            </a:r>
            <a:r>
              <a:rPr lang="es-ES" dirty="0" smtClean="0"/>
              <a:t>FIBROSIS QUÍSTICA</a:t>
            </a:r>
            <a:endParaRPr lang="es-ES" dirty="0"/>
          </a:p>
        </p:txBody>
      </p:sp>
      <p:sp>
        <p:nvSpPr>
          <p:cNvPr id="3" name="2 Subtítulo"/>
          <p:cNvSpPr>
            <a:spLocks noGrp="1"/>
          </p:cNvSpPr>
          <p:nvPr>
            <p:ph type="subTitle" idx="1"/>
          </p:nvPr>
        </p:nvSpPr>
        <p:spPr/>
        <p:txBody>
          <a:bodyPr/>
          <a:lstStyle/>
          <a:p>
            <a:r>
              <a:rPr lang="es-ES" dirty="0" smtClean="0"/>
              <a:t>Ianire Garay Pineda</a:t>
            </a:r>
          </a:p>
          <a:p>
            <a:r>
              <a:rPr lang="es-ES" dirty="0" smtClean="0"/>
              <a:t>Psicóloga – FQ Euskadi</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b="1" dirty="0" smtClean="0"/>
              <a:t>SÍNTOMATOLOGÍA</a:t>
            </a:r>
            <a:r>
              <a:rPr lang="es-ES" dirty="0" smtClean="0"/>
              <a:t>: ser consciente favorece que se sigan con mayor constancia los tratamientos</a:t>
            </a:r>
          </a:p>
          <a:p>
            <a:pPr algn="just">
              <a:buNone/>
            </a:pPr>
            <a:r>
              <a:rPr lang="es-ES" dirty="0" smtClean="0"/>
              <a:t>        Como estoy bien no hace falta…</a:t>
            </a:r>
          </a:p>
          <a:p>
            <a:pPr algn="just"/>
            <a:endParaRPr lang="es-ES" dirty="0" smtClean="0"/>
          </a:p>
          <a:p>
            <a:pPr algn="just"/>
            <a:endParaRPr lang="es-ES" dirty="0" smtClean="0"/>
          </a:p>
          <a:p>
            <a:pPr algn="just">
              <a:buNone/>
            </a:pPr>
            <a:r>
              <a:rPr lang="es-ES" dirty="0" smtClean="0"/>
              <a:t>            SIENTO                           ACTÚO</a:t>
            </a:r>
          </a:p>
          <a:p>
            <a:pPr algn="just">
              <a:buNone/>
            </a:pPr>
            <a:r>
              <a:rPr lang="es-ES" dirty="0" smtClean="0"/>
              <a:t>     (Miedo, respeto…)                         </a:t>
            </a:r>
            <a:endParaRPr lang="es-ES" dirty="0" smtClean="0"/>
          </a:p>
          <a:p>
            <a:endParaRPr lang="es-ES" dirty="0"/>
          </a:p>
        </p:txBody>
      </p:sp>
      <p:sp>
        <p:nvSpPr>
          <p:cNvPr id="2" name="1 Título"/>
          <p:cNvSpPr>
            <a:spLocks noGrp="1"/>
          </p:cNvSpPr>
          <p:nvPr>
            <p:ph type="title"/>
          </p:nvPr>
        </p:nvSpPr>
        <p:spPr/>
        <p:txBody>
          <a:bodyPr/>
          <a:lstStyle/>
          <a:p>
            <a:r>
              <a:rPr lang="es-ES" dirty="0" smtClean="0"/>
              <a:t>FACTORES QUE FAVORECEN</a:t>
            </a:r>
            <a:endParaRPr lang="es-ES" dirty="0"/>
          </a:p>
        </p:txBody>
      </p:sp>
      <p:cxnSp>
        <p:nvCxnSpPr>
          <p:cNvPr id="7" name="6 Conector recto de flecha"/>
          <p:cNvCxnSpPr/>
          <p:nvPr/>
        </p:nvCxnSpPr>
        <p:spPr>
          <a:xfrm>
            <a:off x="3707904" y="4293096"/>
            <a:ext cx="1800200"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r>
              <a:rPr lang="es-ES" b="1" dirty="0" smtClean="0"/>
              <a:t>CONFIANZA EN EL TRATAMIENTO</a:t>
            </a:r>
            <a:r>
              <a:rPr lang="es-ES" dirty="0" smtClean="0"/>
              <a:t>: Cuando se está convencido de la eficacia de los tratamientos. </a:t>
            </a:r>
          </a:p>
          <a:p>
            <a:pPr algn="just">
              <a:buNone/>
            </a:pPr>
            <a:r>
              <a:rPr lang="es-ES" dirty="0" smtClean="0"/>
              <a:t>En este punto toma relativa importancia la relación con personal sanitario (médicos, fisioterapeutas</a:t>
            </a:r>
            <a:r>
              <a:rPr lang="es-ES" dirty="0" smtClean="0"/>
              <a:t>,…)</a:t>
            </a:r>
          </a:p>
          <a:p>
            <a:pPr algn="just">
              <a:buNone/>
            </a:pPr>
            <a:endParaRPr lang="es-ES" dirty="0" smtClean="0"/>
          </a:p>
          <a:p>
            <a:pPr algn="just">
              <a:buNone/>
            </a:pPr>
            <a:r>
              <a:rPr lang="es-ES" dirty="0" smtClean="0"/>
              <a:t>                </a:t>
            </a:r>
            <a:r>
              <a:rPr lang="es-ES" dirty="0" smtClean="0"/>
              <a:t> </a:t>
            </a:r>
            <a:r>
              <a:rPr lang="es-ES" dirty="0" smtClean="0"/>
              <a:t>CREO                     ACTÚO</a:t>
            </a:r>
          </a:p>
          <a:p>
            <a:endParaRPr lang="es-ES" dirty="0"/>
          </a:p>
        </p:txBody>
      </p:sp>
      <p:sp>
        <p:nvSpPr>
          <p:cNvPr id="3" name="2 Título"/>
          <p:cNvSpPr>
            <a:spLocks noGrp="1"/>
          </p:cNvSpPr>
          <p:nvPr>
            <p:ph type="title"/>
          </p:nvPr>
        </p:nvSpPr>
        <p:spPr/>
        <p:txBody>
          <a:bodyPr/>
          <a:lstStyle/>
          <a:p>
            <a:r>
              <a:rPr lang="es-ES" dirty="0" smtClean="0"/>
              <a:t>FACTORES QUE FAVORECEN</a:t>
            </a:r>
            <a:endParaRPr lang="es-ES" dirty="0"/>
          </a:p>
        </p:txBody>
      </p:sp>
      <p:cxnSp>
        <p:nvCxnSpPr>
          <p:cNvPr id="4" name="3 Conector recto de flecha"/>
          <p:cNvCxnSpPr/>
          <p:nvPr/>
        </p:nvCxnSpPr>
        <p:spPr>
          <a:xfrm>
            <a:off x="3707904" y="4725144"/>
            <a:ext cx="1584176"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endParaRPr lang="es-ES" dirty="0" smtClean="0"/>
          </a:p>
          <a:p>
            <a:endParaRPr lang="es-ES" dirty="0" smtClean="0"/>
          </a:p>
          <a:p>
            <a:r>
              <a:rPr lang="es-ES" b="1" dirty="0" smtClean="0"/>
              <a:t>ACEPTACIÓN</a:t>
            </a:r>
            <a:endParaRPr lang="es-ES" b="1" dirty="0" smtClean="0"/>
          </a:p>
          <a:p>
            <a:pPr>
              <a:buNone/>
            </a:pPr>
            <a:r>
              <a:rPr lang="es-ES" dirty="0" smtClean="0"/>
              <a:t>                      </a:t>
            </a:r>
          </a:p>
          <a:p>
            <a:pPr>
              <a:buNone/>
            </a:pPr>
            <a:endParaRPr lang="es-ES" dirty="0" smtClean="0"/>
          </a:p>
          <a:p>
            <a:pPr>
              <a:buNone/>
            </a:pPr>
            <a:endParaRPr lang="es-ES" dirty="0" smtClean="0"/>
          </a:p>
          <a:p>
            <a:pPr>
              <a:buNone/>
            </a:pPr>
            <a:endParaRPr lang="es-ES" dirty="0" smtClean="0"/>
          </a:p>
          <a:p>
            <a:pPr>
              <a:buNone/>
            </a:pPr>
            <a:r>
              <a:rPr lang="es-ES" dirty="0" smtClean="0"/>
              <a:t> </a:t>
            </a:r>
            <a:r>
              <a:rPr lang="es-ES" dirty="0" smtClean="0"/>
              <a:t>                 </a:t>
            </a:r>
            <a:r>
              <a:rPr lang="es-ES" dirty="0" smtClean="0"/>
              <a:t> Tolerar                </a:t>
            </a:r>
            <a:r>
              <a:rPr lang="es-ES" dirty="0" smtClean="0">
                <a:sym typeface="Wingdings" pitchFamily="2" charset="2"/>
              </a:rPr>
              <a:t>Actuar</a:t>
            </a:r>
            <a:endParaRPr lang="es-ES" dirty="0" smtClean="0"/>
          </a:p>
          <a:p>
            <a:endParaRPr lang="es-ES" dirty="0" smtClean="0"/>
          </a:p>
          <a:p>
            <a:pPr>
              <a:buNone/>
            </a:pPr>
            <a:endParaRPr lang="es-ES" dirty="0" smtClean="0"/>
          </a:p>
        </p:txBody>
      </p:sp>
      <p:sp>
        <p:nvSpPr>
          <p:cNvPr id="2" name="1 Título"/>
          <p:cNvSpPr>
            <a:spLocks noGrp="1"/>
          </p:cNvSpPr>
          <p:nvPr>
            <p:ph type="title"/>
          </p:nvPr>
        </p:nvSpPr>
        <p:spPr/>
        <p:txBody>
          <a:bodyPr/>
          <a:lstStyle/>
          <a:p>
            <a:r>
              <a:rPr lang="es-ES" dirty="0" smtClean="0"/>
              <a:t>FACTORES QUE FAVORECEN</a:t>
            </a:r>
            <a:endParaRPr lang="es-ES" dirty="0"/>
          </a:p>
        </p:txBody>
      </p:sp>
      <p:grpSp>
        <p:nvGrpSpPr>
          <p:cNvPr id="18" name="17 Grupo"/>
          <p:cNvGrpSpPr/>
          <p:nvPr/>
        </p:nvGrpSpPr>
        <p:grpSpPr>
          <a:xfrm>
            <a:off x="3059832" y="3356992"/>
            <a:ext cx="714380" cy="789238"/>
            <a:chOff x="3059832" y="3356992"/>
            <a:chExt cx="714380" cy="789238"/>
          </a:xfrm>
        </p:grpSpPr>
        <p:cxnSp>
          <p:nvCxnSpPr>
            <p:cNvPr id="5" name="4 Conector recto de flecha"/>
            <p:cNvCxnSpPr/>
            <p:nvPr/>
          </p:nvCxnSpPr>
          <p:spPr>
            <a:xfrm flipV="1">
              <a:off x="3059832" y="3356992"/>
              <a:ext cx="642942" cy="428628"/>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cxnSp>
          <p:nvCxnSpPr>
            <p:cNvPr id="7" name="6 Conector recto de flecha"/>
            <p:cNvCxnSpPr/>
            <p:nvPr/>
          </p:nvCxnSpPr>
          <p:spPr>
            <a:xfrm>
              <a:off x="3059832" y="3789040"/>
              <a:ext cx="714380" cy="35719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grpSp>
      <p:sp>
        <p:nvSpPr>
          <p:cNvPr id="8" name="7 CuadroTexto"/>
          <p:cNvSpPr txBox="1"/>
          <p:nvPr/>
        </p:nvSpPr>
        <p:spPr>
          <a:xfrm>
            <a:off x="3857620" y="3071810"/>
            <a:ext cx="1571636" cy="369332"/>
          </a:xfrm>
          <a:prstGeom prst="rect">
            <a:avLst/>
          </a:prstGeom>
          <a:noFill/>
        </p:spPr>
        <p:txBody>
          <a:bodyPr wrap="square" rtlCol="0">
            <a:spAutoFit/>
          </a:bodyPr>
          <a:lstStyle/>
          <a:p>
            <a:r>
              <a:rPr lang="es-ES" dirty="0" smtClean="0"/>
              <a:t>FAMILIA</a:t>
            </a:r>
            <a:endParaRPr lang="es-ES" dirty="0"/>
          </a:p>
        </p:txBody>
      </p:sp>
      <p:cxnSp>
        <p:nvCxnSpPr>
          <p:cNvPr id="11" name="10 Conector recto de flecha"/>
          <p:cNvCxnSpPr/>
          <p:nvPr/>
        </p:nvCxnSpPr>
        <p:spPr>
          <a:xfrm rot="5400000">
            <a:off x="3893339" y="3607595"/>
            <a:ext cx="500066" cy="1588"/>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3" name="12 Conector recto de flecha"/>
          <p:cNvCxnSpPr/>
          <p:nvPr/>
        </p:nvCxnSpPr>
        <p:spPr>
          <a:xfrm flipV="1">
            <a:off x="4499992" y="3356992"/>
            <a:ext cx="0" cy="504057"/>
          </a:xfrm>
          <a:prstGeom prst="straightConnector1">
            <a:avLst/>
          </a:prstGeom>
          <a:ln>
            <a:tailEnd type="arrow"/>
          </a:ln>
        </p:spPr>
        <p:style>
          <a:lnRef idx="1">
            <a:schemeClr val="accent3"/>
          </a:lnRef>
          <a:fillRef idx="0">
            <a:schemeClr val="accent3"/>
          </a:fillRef>
          <a:effectRef idx="0">
            <a:schemeClr val="accent3"/>
          </a:effectRef>
          <a:fontRef idx="minor">
            <a:schemeClr val="tx1"/>
          </a:fontRef>
        </p:style>
      </p:cxnSp>
      <p:cxnSp>
        <p:nvCxnSpPr>
          <p:cNvPr id="12" name="11 Conector recto de flecha"/>
          <p:cNvCxnSpPr/>
          <p:nvPr/>
        </p:nvCxnSpPr>
        <p:spPr>
          <a:xfrm>
            <a:off x="4139952" y="4941168"/>
            <a:ext cx="1008112" cy="0"/>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pic>
        <p:nvPicPr>
          <p:cNvPr id="14" name="13 Imagen" descr="sin-venda-no-hay-venta.jpg"/>
          <p:cNvPicPr>
            <a:picLocks noChangeAspect="1"/>
          </p:cNvPicPr>
          <p:nvPr/>
        </p:nvPicPr>
        <p:blipFill>
          <a:blip r:embed="rId2" cstate="print"/>
          <a:stretch>
            <a:fillRect/>
          </a:stretch>
        </p:blipFill>
        <p:spPr>
          <a:xfrm>
            <a:off x="5508104" y="2060848"/>
            <a:ext cx="3162163" cy="2167012"/>
          </a:xfrm>
          <a:prstGeom prst="rect">
            <a:avLst/>
          </a:prstGeom>
        </p:spPr>
      </p:pic>
      <p:sp>
        <p:nvSpPr>
          <p:cNvPr id="30" name="29 CuadroTexto"/>
          <p:cNvSpPr txBox="1"/>
          <p:nvPr/>
        </p:nvSpPr>
        <p:spPr>
          <a:xfrm>
            <a:off x="3779912" y="3933056"/>
            <a:ext cx="1296144" cy="369332"/>
          </a:xfrm>
          <a:prstGeom prst="rect">
            <a:avLst/>
          </a:prstGeom>
          <a:noFill/>
        </p:spPr>
        <p:txBody>
          <a:bodyPr wrap="square" rtlCol="0">
            <a:spAutoFit/>
          </a:bodyPr>
          <a:lstStyle/>
          <a:p>
            <a:r>
              <a:rPr lang="es-ES" dirty="0" smtClean="0"/>
              <a:t>PACIENTE</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ES" dirty="0" smtClean="0"/>
          </a:p>
          <a:p>
            <a:endParaRPr lang="es-ES" dirty="0" smtClean="0"/>
          </a:p>
          <a:p>
            <a:r>
              <a:rPr lang="es-ES" dirty="0" smtClean="0"/>
              <a:t>NO TABÚ, NO OCULTACIÓN DE INFORMACIÓN</a:t>
            </a:r>
            <a:endParaRPr lang="es-ES" dirty="0" smtClean="0"/>
          </a:p>
          <a:p>
            <a:endParaRPr lang="es-ES" dirty="0" smtClean="0"/>
          </a:p>
          <a:p>
            <a:r>
              <a:rPr lang="es-ES" dirty="0" smtClean="0"/>
              <a:t>APOYO EN FAMILIA Y RED SOCIAL</a:t>
            </a:r>
            <a:r>
              <a:rPr lang="es-ES" dirty="0" smtClean="0"/>
              <a:t>: hermanos, </a:t>
            </a:r>
            <a:r>
              <a:rPr lang="es-ES" dirty="0" smtClean="0"/>
              <a:t>amigos, </a:t>
            </a:r>
            <a:r>
              <a:rPr lang="es-ES" dirty="0" smtClean="0"/>
              <a:t>trabajo…  </a:t>
            </a:r>
            <a:endParaRPr lang="es-ES" dirty="0"/>
          </a:p>
        </p:txBody>
      </p:sp>
      <p:sp>
        <p:nvSpPr>
          <p:cNvPr id="3" name="2 Título"/>
          <p:cNvSpPr>
            <a:spLocks noGrp="1"/>
          </p:cNvSpPr>
          <p:nvPr>
            <p:ph type="title"/>
          </p:nvPr>
        </p:nvSpPr>
        <p:spPr/>
        <p:txBody>
          <a:bodyPr/>
          <a:lstStyle/>
          <a:p>
            <a:r>
              <a:rPr lang="es-ES" dirty="0" smtClean="0"/>
              <a:t>FACTORES QUE FAVORECEN</a:t>
            </a:r>
            <a:endParaRPr lang="es-ES" dirty="0"/>
          </a:p>
        </p:txBody>
      </p:sp>
      <p:sp>
        <p:nvSpPr>
          <p:cNvPr id="5" name="4 Flecha curvada hacia la derecha"/>
          <p:cNvSpPr/>
          <p:nvPr/>
        </p:nvSpPr>
        <p:spPr>
          <a:xfrm>
            <a:off x="72008" y="2564904"/>
            <a:ext cx="539552" cy="122413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b="1" dirty="0" smtClean="0"/>
              <a:t>AUTONOMÍA</a:t>
            </a:r>
          </a:p>
          <a:p>
            <a:pPr algn="just">
              <a:buNone/>
            </a:pPr>
            <a:r>
              <a:rPr lang="es-ES" dirty="0" smtClean="0"/>
              <a:t> </a:t>
            </a:r>
            <a:r>
              <a:rPr lang="es-ES" dirty="0" smtClean="0"/>
              <a:t>    - Tomar conciencia de que soy responsable de mis acciones</a:t>
            </a:r>
          </a:p>
          <a:p>
            <a:pPr algn="just">
              <a:buNone/>
            </a:pPr>
            <a:r>
              <a:rPr lang="es-ES" dirty="0" smtClean="0"/>
              <a:t>     - Crecer </a:t>
            </a:r>
            <a:r>
              <a:rPr lang="es-ES" dirty="0" smtClean="0"/>
              <a:t>con autonomía y responsabilidades </a:t>
            </a:r>
            <a:r>
              <a:rPr lang="es-ES" dirty="0" smtClean="0"/>
              <a:t>proporciona </a:t>
            </a:r>
            <a:r>
              <a:rPr lang="es-ES" dirty="0" smtClean="0"/>
              <a:t>un grado de madurez para enfrentarse a la vida y para ser más </a:t>
            </a:r>
            <a:r>
              <a:rPr lang="es-ES" dirty="0" smtClean="0"/>
              <a:t>feliz</a:t>
            </a:r>
          </a:p>
          <a:p>
            <a:pPr>
              <a:buNone/>
            </a:pPr>
            <a:r>
              <a:rPr lang="es-ES" dirty="0" smtClean="0"/>
              <a:t>¿CÓMO?</a:t>
            </a:r>
          </a:p>
          <a:p>
            <a:pPr>
              <a:buFontTx/>
              <a:buChar char="-"/>
            </a:pPr>
            <a:r>
              <a:rPr lang="es-ES" dirty="0" smtClean="0"/>
              <a:t>Creando hábitos y rutinas </a:t>
            </a:r>
          </a:p>
          <a:p>
            <a:pPr>
              <a:buFontTx/>
              <a:buChar char="-"/>
            </a:pPr>
            <a:r>
              <a:rPr lang="es-ES" dirty="0" smtClean="0"/>
              <a:t>Pequeñas responsabilidades</a:t>
            </a:r>
            <a:endParaRPr lang="es-ES" dirty="0"/>
          </a:p>
        </p:txBody>
      </p:sp>
      <p:sp>
        <p:nvSpPr>
          <p:cNvPr id="2" name="1 Título"/>
          <p:cNvSpPr>
            <a:spLocks noGrp="1"/>
          </p:cNvSpPr>
          <p:nvPr>
            <p:ph type="title"/>
          </p:nvPr>
        </p:nvSpPr>
        <p:spPr/>
        <p:txBody>
          <a:bodyPr/>
          <a:lstStyle/>
          <a:p>
            <a:r>
              <a:rPr lang="es-ES" dirty="0" smtClean="0"/>
              <a:t>FACTORES QUE FAVORECEN</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55000" lnSpcReduction="20000"/>
          </a:bodyPr>
          <a:lstStyle/>
          <a:p>
            <a:pPr algn="just">
              <a:buNone/>
            </a:pPr>
            <a:r>
              <a:rPr lang="es-ES" dirty="0" smtClean="0"/>
              <a:t>        Un </a:t>
            </a:r>
            <a:r>
              <a:rPr lang="es-ES" dirty="0" smtClean="0"/>
              <a:t>hombre encontró el capullo de una mariposa y se lo llevó a casa para poder verla cuando saliera </a:t>
            </a:r>
            <a:r>
              <a:rPr lang="es-ES" dirty="0" smtClean="0"/>
              <a:t>de él</a:t>
            </a:r>
            <a:r>
              <a:rPr lang="es-ES" dirty="0" smtClean="0"/>
              <a:t>. Un día, vio que había un pequeño orificio y, entonces, se sentó a observar por varias horas, viendo que la mariposa luchaba por poder salir de capullo. El hombre comprobó que forcejeaba duramente para poder pasar su cuerpo a través del pequeño orificio en el capullo, hasta que llegó un momento en el que pareció haber cesado la lucha, pues aparentemente no progresaba en su intento. </a:t>
            </a:r>
            <a:r>
              <a:rPr lang="es-ES" dirty="0" smtClean="0"/>
              <a:t>Parecía </a:t>
            </a:r>
            <a:r>
              <a:rPr lang="es-ES" dirty="0" smtClean="0"/>
              <a:t>que se había atascado</a:t>
            </a:r>
            <a:r>
              <a:rPr lang="es-ES" dirty="0" smtClean="0"/>
              <a:t>.</a:t>
            </a:r>
          </a:p>
          <a:p>
            <a:pPr algn="just">
              <a:buNone/>
            </a:pPr>
            <a:r>
              <a:rPr lang="es-ES" dirty="0" smtClean="0"/>
              <a:t/>
            </a:r>
            <a:br>
              <a:rPr lang="es-ES" dirty="0" smtClean="0"/>
            </a:br>
            <a:r>
              <a:rPr lang="es-ES" dirty="0" smtClean="0"/>
              <a:t>Entonces el hombre decidió ayudar a la mariposa y con una pequeña tijera cortó al lado del orificio del capullo para hacerlo más grande y, de esta manera, por fin la mariposa pudiera salir de él. El hombre continuó observando, pues esperaba que en cualquier instante las alas se desdoblarían y crecerían lo suficiente para soportar al cuerpo. Ninguna de las dos situaciones sucedieron y la mariposa solamente podía arrastrarse en círculos con su cuerpecito hinchado y sus alas dobladas… Nunca pudo llegar a volar</a:t>
            </a:r>
            <a:r>
              <a:rPr lang="es-ES" dirty="0" smtClean="0"/>
              <a:t>.</a:t>
            </a:r>
          </a:p>
          <a:p>
            <a:pPr algn="just">
              <a:buNone/>
            </a:pPr>
            <a:r>
              <a:rPr lang="es-ES" dirty="0" smtClean="0"/>
              <a:t/>
            </a:r>
            <a:br>
              <a:rPr lang="es-ES" dirty="0" smtClean="0"/>
            </a:br>
            <a:r>
              <a:rPr lang="es-ES" dirty="0" smtClean="0"/>
              <a:t>Lo que el hombre no entendió fue que la lucha requerida por la mariposa para salir por el diminuto agujero </a:t>
            </a:r>
            <a:r>
              <a:rPr lang="es-ES" dirty="0" smtClean="0"/>
              <a:t>era </a:t>
            </a:r>
            <a:r>
              <a:rPr lang="es-ES" dirty="0" smtClean="0"/>
              <a:t>para que </a:t>
            </a:r>
            <a:r>
              <a:rPr lang="es-ES" dirty="0" smtClean="0"/>
              <a:t>las alas creciesen </a:t>
            </a:r>
            <a:r>
              <a:rPr lang="es-ES" dirty="0" smtClean="0"/>
              <a:t>grandes y </a:t>
            </a:r>
            <a:r>
              <a:rPr lang="es-ES" dirty="0" smtClean="0"/>
              <a:t>fuertes  para poder volar.</a:t>
            </a:r>
          </a:p>
          <a:p>
            <a:pPr algn="ctr">
              <a:buNone/>
            </a:pPr>
            <a:r>
              <a:rPr lang="es-ES" i="1" dirty="0" smtClean="0"/>
              <a:t/>
            </a:r>
            <a:br>
              <a:rPr lang="es-ES" i="1" dirty="0" smtClean="0"/>
            </a:br>
            <a:r>
              <a:rPr lang="es-ES" i="1" dirty="0" smtClean="0"/>
              <a:t>“          “No </a:t>
            </a:r>
            <a:r>
              <a:rPr lang="es-ES" i="1" dirty="0" smtClean="0"/>
              <a:t>hagas a los demás aquello que ellos puedan hacer por sí mismos</a:t>
            </a:r>
            <a:r>
              <a:rPr lang="es-ES" i="1" dirty="0" smtClean="0"/>
              <a:t>.” Anna Mascaró</a:t>
            </a:r>
            <a:endParaRPr lang="es-ES" i="1" dirty="0"/>
          </a:p>
        </p:txBody>
      </p:sp>
      <p:sp>
        <p:nvSpPr>
          <p:cNvPr id="2" name="1 Título"/>
          <p:cNvSpPr>
            <a:spLocks noGrp="1"/>
          </p:cNvSpPr>
          <p:nvPr>
            <p:ph type="title"/>
          </p:nvPr>
        </p:nvSpPr>
        <p:spPr/>
        <p:txBody>
          <a:bodyPr/>
          <a:lstStyle/>
          <a:p>
            <a:r>
              <a:rPr lang="es-ES" dirty="0" smtClean="0"/>
              <a:t>CUENTO PARA PENSAR</a:t>
            </a:r>
            <a:endParaRPr lang="es-ES" dirty="0"/>
          </a:p>
        </p:txBody>
      </p:sp>
      <p:pic>
        <p:nvPicPr>
          <p:cNvPr id="4" name="3 Imagen" descr="crisalida_9525.jpg"/>
          <p:cNvPicPr>
            <a:picLocks noChangeAspect="1"/>
          </p:cNvPicPr>
          <p:nvPr/>
        </p:nvPicPr>
        <p:blipFill>
          <a:blip r:embed="rId2" cstate="print"/>
          <a:stretch>
            <a:fillRect/>
          </a:stretch>
        </p:blipFill>
        <p:spPr>
          <a:xfrm>
            <a:off x="7452320" y="0"/>
            <a:ext cx="1036134" cy="1412776"/>
          </a:xfrm>
          <a:prstGeom prst="rect">
            <a:avLst/>
          </a:prstGeom>
        </p:spPr>
      </p:pic>
      <p:pic>
        <p:nvPicPr>
          <p:cNvPr id="5" name="4 Imagen" descr="Pmariposas1A.gif"/>
          <p:cNvPicPr>
            <a:picLocks noChangeAspect="1"/>
          </p:cNvPicPr>
          <p:nvPr/>
        </p:nvPicPr>
        <p:blipFill>
          <a:blip r:embed="rId3" cstate="print"/>
          <a:stretch>
            <a:fillRect/>
          </a:stretch>
        </p:blipFill>
        <p:spPr>
          <a:xfrm>
            <a:off x="0" y="5082480"/>
            <a:ext cx="1331640" cy="177552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386603"/>
          </a:xfrm>
        </p:spPr>
        <p:txBody>
          <a:bodyPr>
            <a:normAutofit/>
          </a:bodyPr>
          <a:lstStyle/>
          <a:p>
            <a:r>
              <a:rPr lang="es-ES" dirty="0" smtClean="0"/>
              <a:t> Juan Manuel Montilla, </a:t>
            </a:r>
            <a:r>
              <a:rPr lang="es-ES" dirty="0" smtClean="0"/>
              <a:t> </a:t>
            </a:r>
            <a:r>
              <a:rPr lang="es-ES" dirty="0" smtClean="0"/>
              <a:t>"</a:t>
            </a:r>
            <a:r>
              <a:rPr lang="es-ES" b="1" dirty="0" smtClean="0"/>
              <a:t>El </a:t>
            </a:r>
            <a:r>
              <a:rPr lang="es-ES" b="1" dirty="0" err="1" smtClean="0"/>
              <a:t>Langui</a:t>
            </a:r>
            <a:r>
              <a:rPr lang="es-ES" dirty="0" smtClean="0"/>
              <a:t>“</a:t>
            </a:r>
          </a:p>
          <a:p>
            <a:endParaRPr lang="es-ES" dirty="0" smtClean="0"/>
          </a:p>
          <a:p>
            <a:pPr algn="ctr">
              <a:buNone/>
            </a:pPr>
            <a:r>
              <a:rPr lang="es-ES" dirty="0" smtClean="0"/>
              <a:t>“Gracias </a:t>
            </a:r>
            <a:r>
              <a:rPr lang="es-ES" dirty="0" smtClean="0"/>
              <a:t>a mis padres por haberme hecho tan fuerte, por ponerme el </a:t>
            </a:r>
            <a:r>
              <a:rPr lang="es-ES" dirty="0" err="1" smtClean="0"/>
              <a:t>Nesquick</a:t>
            </a:r>
            <a:r>
              <a:rPr lang="es-ES" dirty="0" smtClean="0"/>
              <a:t> en lo más alto, para que yo me esforzara".</a:t>
            </a:r>
            <a:endParaRPr lang="es-ES" dirty="0" smtClean="0"/>
          </a:p>
          <a:p>
            <a:endParaRPr lang="es-ES" dirty="0"/>
          </a:p>
        </p:txBody>
      </p:sp>
      <p:sp>
        <p:nvSpPr>
          <p:cNvPr id="2" name="1 Título"/>
          <p:cNvSpPr>
            <a:spLocks noGrp="1"/>
          </p:cNvSpPr>
          <p:nvPr>
            <p:ph type="title"/>
          </p:nvPr>
        </p:nvSpPr>
        <p:spPr/>
        <p:txBody>
          <a:bodyPr/>
          <a:lstStyle/>
          <a:p>
            <a:r>
              <a:rPr lang="es-ES" dirty="0" smtClean="0"/>
              <a:t> </a:t>
            </a:r>
            <a:endParaRPr lang="es-ES" dirty="0"/>
          </a:p>
        </p:txBody>
      </p:sp>
      <p:pic>
        <p:nvPicPr>
          <p:cNvPr id="4" name="3 Imagen" descr="Langui_al_recibir_un_Goya.jpg"/>
          <p:cNvPicPr>
            <a:picLocks noChangeAspect="1"/>
          </p:cNvPicPr>
          <p:nvPr/>
        </p:nvPicPr>
        <p:blipFill>
          <a:blip r:embed="rId2" cstate="print"/>
          <a:stretch>
            <a:fillRect/>
          </a:stretch>
        </p:blipFill>
        <p:spPr>
          <a:xfrm>
            <a:off x="3203848" y="2924944"/>
            <a:ext cx="2808312" cy="3761132"/>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smtClean="0"/>
              <a:t>Crear hábitos y rutinas</a:t>
            </a:r>
          </a:p>
          <a:p>
            <a:r>
              <a:rPr lang="es-ES" dirty="0" smtClean="0"/>
              <a:t>Informar al entorno cercano</a:t>
            </a:r>
          </a:p>
          <a:p>
            <a:r>
              <a:rPr lang="es-ES" dirty="0" smtClean="0"/>
              <a:t>Priorizar</a:t>
            </a:r>
          </a:p>
          <a:p>
            <a:r>
              <a:rPr lang="es-ES" dirty="0" smtClean="0"/>
              <a:t>Adaptar a la propia “realidad” en la medida de lo posible</a:t>
            </a:r>
          </a:p>
          <a:p>
            <a:r>
              <a:rPr lang="es-ES" dirty="0" smtClean="0"/>
              <a:t>Reconocer el propio esfuerzo y auto-premiarse</a:t>
            </a:r>
          </a:p>
          <a:p>
            <a:r>
              <a:rPr lang="es-ES" dirty="0" smtClean="0"/>
              <a:t>Buscar apoyos – Dejarse ayudar</a:t>
            </a:r>
          </a:p>
          <a:p>
            <a:endParaRPr lang="es-ES" dirty="0" smtClean="0"/>
          </a:p>
          <a:p>
            <a:endParaRPr lang="es-ES" dirty="0"/>
          </a:p>
        </p:txBody>
      </p:sp>
      <p:sp>
        <p:nvSpPr>
          <p:cNvPr id="2" name="1 Título"/>
          <p:cNvSpPr>
            <a:spLocks noGrp="1"/>
          </p:cNvSpPr>
          <p:nvPr>
            <p:ph type="title"/>
          </p:nvPr>
        </p:nvSpPr>
        <p:spPr/>
        <p:txBody>
          <a:bodyPr>
            <a:normAutofit fontScale="90000"/>
          </a:bodyPr>
          <a:lstStyle/>
          <a:p>
            <a:r>
              <a:rPr lang="es-ES" dirty="0" smtClean="0"/>
              <a:t>CONCILIAR LA ADHRENCIA AL TRATAMIENTO CON EL DÍA A DÍA</a:t>
            </a:r>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ctr">
              <a:buNone/>
            </a:pPr>
            <a:endParaRPr lang="es-ES" dirty="0" smtClean="0"/>
          </a:p>
          <a:p>
            <a:pPr algn="ctr">
              <a:buNone/>
            </a:pPr>
            <a:endParaRPr lang="es-ES" dirty="0" smtClean="0"/>
          </a:p>
          <a:p>
            <a:pPr algn="ctr">
              <a:buNone/>
            </a:pPr>
            <a:endParaRPr lang="es-ES" dirty="0" smtClean="0"/>
          </a:p>
          <a:p>
            <a:pPr algn="ctr">
              <a:buNone/>
            </a:pPr>
            <a:r>
              <a:rPr lang="es-ES" i="1" dirty="0" smtClean="0"/>
              <a:t>“Porque </a:t>
            </a:r>
            <a:r>
              <a:rPr lang="es-ES" i="1" dirty="0" smtClean="0"/>
              <a:t>nadie puede saber por ti. Nadie puede crecer por ti. Nadie puede buscar por ti. Nadie puede hacer por ti lo que tú mismo debes hacer. La existencia no admite representantes</a:t>
            </a:r>
            <a:r>
              <a:rPr lang="es-ES" i="1" dirty="0" smtClean="0"/>
              <a:t>.”</a:t>
            </a:r>
            <a:r>
              <a:rPr lang="es-ES" i="1" dirty="0" smtClean="0"/>
              <a:t> </a:t>
            </a:r>
            <a:endParaRPr lang="es-ES" i="1" dirty="0" smtClean="0"/>
          </a:p>
          <a:p>
            <a:pPr algn="ctr">
              <a:buNone/>
            </a:pPr>
            <a:endParaRPr lang="es-ES" i="1" dirty="0" smtClean="0"/>
          </a:p>
          <a:p>
            <a:pPr algn="ctr">
              <a:buNone/>
            </a:pPr>
            <a:r>
              <a:rPr lang="es-ES" b="1" dirty="0" smtClean="0"/>
              <a:t>JORGE BUCAY</a:t>
            </a:r>
          </a:p>
          <a:p>
            <a:pPr algn="ctr">
              <a:buNone/>
            </a:pPr>
            <a:endParaRPr lang="es-E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649491"/>
          </a:xfrm>
        </p:spPr>
        <p:txBody>
          <a:bodyPr/>
          <a:lstStyle/>
          <a:p>
            <a:pPr algn="ctr">
              <a:buNone/>
            </a:pPr>
            <a:endParaRPr lang="es-ES" dirty="0" smtClean="0"/>
          </a:p>
          <a:p>
            <a:pPr algn="ctr">
              <a:buNone/>
            </a:pPr>
            <a:r>
              <a:rPr lang="es-ES" i="1" dirty="0" smtClean="0"/>
              <a:t>TÚ </a:t>
            </a:r>
            <a:r>
              <a:rPr lang="es-ES" i="1" dirty="0" smtClean="0"/>
              <a:t>ERES EL PROTAGONISTA DE TU VIDA, </a:t>
            </a:r>
          </a:p>
          <a:p>
            <a:pPr algn="ctr">
              <a:buNone/>
            </a:pPr>
            <a:r>
              <a:rPr lang="es-ES" i="1" dirty="0" smtClean="0"/>
              <a:t>COGE LAS RIENDAS Y VIVE EL CAMINO </a:t>
            </a:r>
          </a:p>
          <a:p>
            <a:pPr>
              <a:buNone/>
            </a:pPr>
            <a:endParaRPr lang="es-ES" dirty="0" smtClean="0"/>
          </a:p>
          <a:p>
            <a:pPr algn="ctr">
              <a:buNone/>
            </a:pPr>
            <a:r>
              <a:rPr lang="es-ES" sz="4800" b="1" dirty="0" smtClean="0"/>
              <a:t>¡¡GRACIAS!!</a:t>
            </a:r>
          </a:p>
          <a:p>
            <a:pPr algn="ctr">
              <a:buNone/>
            </a:pPr>
            <a:endParaRPr lang="es-ES" sz="4800" b="1" dirty="0"/>
          </a:p>
        </p:txBody>
      </p:sp>
      <p:pic>
        <p:nvPicPr>
          <p:cNvPr id="5" name="4 Imagen" descr="child-girl-blowing-dandelion-taraxacum-flower.jpg"/>
          <p:cNvPicPr>
            <a:picLocks noChangeAspect="1"/>
          </p:cNvPicPr>
          <p:nvPr/>
        </p:nvPicPr>
        <p:blipFill>
          <a:blip r:embed="rId2" cstate="print"/>
          <a:stretch>
            <a:fillRect/>
          </a:stretch>
        </p:blipFill>
        <p:spPr>
          <a:xfrm>
            <a:off x="2195736" y="3573016"/>
            <a:ext cx="4824536" cy="271380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smtClean="0"/>
              <a:t>REFLEXIONAR</a:t>
            </a:r>
          </a:p>
          <a:p>
            <a:pPr lvl="1">
              <a:buNone/>
            </a:pPr>
            <a:r>
              <a:rPr lang="es-ES" dirty="0" smtClean="0"/>
              <a:t>Factores </a:t>
            </a:r>
            <a:r>
              <a:rPr lang="es-ES" dirty="0" smtClean="0"/>
              <a:t>que me han ayudado a conseguir una buena adherencia al tratamiento</a:t>
            </a:r>
          </a:p>
          <a:p>
            <a:pPr lvl="1">
              <a:buNone/>
            </a:pPr>
            <a:r>
              <a:rPr lang="es-ES" dirty="0" smtClean="0"/>
              <a:t>Factores </a:t>
            </a:r>
            <a:r>
              <a:rPr lang="es-ES" dirty="0" smtClean="0"/>
              <a:t>que han </a:t>
            </a:r>
            <a:r>
              <a:rPr lang="es-ES" dirty="0" smtClean="0"/>
              <a:t>dificultado</a:t>
            </a:r>
            <a:endParaRPr lang="es-ES" dirty="0" smtClean="0"/>
          </a:p>
          <a:p>
            <a:r>
              <a:rPr lang="es-ES" dirty="0" smtClean="0"/>
              <a:t>PLANTEAR</a:t>
            </a:r>
            <a:endParaRPr lang="es-ES" dirty="0" smtClean="0"/>
          </a:p>
          <a:p>
            <a:pPr lvl="1">
              <a:buNone/>
            </a:pPr>
            <a:r>
              <a:rPr lang="es-ES" dirty="0" smtClean="0"/>
              <a:t>¿</a:t>
            </a:r>
            <a:r>
              <a:rPr lang="es-ES" dirty="0" smtClean="0"/>
              <a:t>Puedo mejorar mi adherencia al tratamiento?</a:t>
            </a:r>
          </a:p>
          <a:p>
            <a:pPr lvl="1">
              <a:buNone/>
            </a:pPr>
            <a:endParaRPr lang="es-ES" dirty="0" smtClean="0"/>
          </a:p>
          <a:p>
            <a:r>
              <a:rPr lang="es-ES" dirty="0" smtClean="0"/>
              <a:t>CULPAR</a:t>
            </a:r>
          </a:p>
          <a:p>
            <a:endParaRPr lang="es-ES" dirty="0" smtClean="0"/>
          </a:p>
          <a:p>
            <a:r>
              <a:rPr lang="es-ES" dirty="0" smtClean="0"/>
              <a:t>JUZGAR</a:t>
            </a:r>
          </a:p>
          <a:p>
            <a:pPr lvl="1">
              <a:buNone/>
            </a:pPr>
            <a:endParaRPr lang="es-ES" dirty="0" smtClean="0"/>
          </a:p>
        </p:txBody>
      </p:sp>
      <p:sp>
        <p:nvSpPr>
          <p:cNvPr id="2" name="1 Título"/>
          <p:cNvSpPr>
            <a:spLocks noGrp="1"/>
          </p:cNvSpPr>
          <p:nvPr>
            <p:ph type="title"/>
          </p:nvPr>
        </p:nvSpPr>
        <p:spPr/>
        <p:txBody>
          <a:bodyPr/>
          <a:lstStyle/>
          <a:p>
            <a:r>
              <a:rPr lang="es-ES" dirty="0" smtClean="0"/>
              <a:t>OBJETIVOS</a:t>
            </a:r>
            <a:endParaRPr lang="es-ES" dirty="0"/>
          </a:p>
        </p:txBody>
      </p:sp>
      <p:grpSp>
        <p:nvGrpSpPr>
          <p:cNvPr id="10" name="9 Grupo"/>
          <p:cNvGrpSpPr/>
          <p:nvPr/>
        </p:nvGrpSpPr>
        <p:grpSpPr>
          <a:xfrm>
            <a:off x="1043608" y="4293096"/>
            <a:ext cx="936104" cy="576064"/>
            <a:chOff x="1043608" y="3717032"/>
            <a:chExt cx="936104" cy="576064"/>
          </a:xfrm>
        </p:grpSpPr>
        <p:cxnSp>
          <p:nvCxnSpPr>
            <p:cNvPr id="5" name="4 Conector recto"/>
            <p:cNvCxnSpPr/>
            <p:nvPr/>
          </p:nvCxnSpPr>
          <p:spPr>
            <a:xfrm>
              <a:off x="1043608" y="3717032"/>
              <a:ext cx="936104" cy="576064"/>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7" name="6 Conector recto"/>
            <p:cNvCxnSpPr/>
            <p:nvPr/>
          </p:nvCxnSpPr>
          <p:spPr>
            <a:xfrm flipV="1">
              <a:off x="1115616" y="3717032"/>
              <a:ext cx="720080" cy="576064"/>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11" name="10 Grupo"/>
          <p:cNvGrpSpPr/>
          <p:nvPr/>
        </p:nvGrpSpPr>
        <p:grpSpPr>
          <a:xfrm>
            <a:off x="1043608" y="5229200"/>
            <a:ext cx="936104" cy="576064"/>
            <a:chOff x="1043608" y="3717032"/>
            <a:chExt cx="936104" cy="576064"/>
          </a:xfrm>
        </p:grpSpPr>
        <p:cxnSp>
          <p:nvCxnSpPr>
            <p:cNvPr id="12" name="11 Conector recto"/>
            <p:cNvCxnSpPr/>
            <p:nvPr/>
          </p:nvCxnSpPr>
          <p:spPr>
            <a:xfrm>
              <a:off x="1043608" y="3717032"/>
              <a:ext cx="936104" cy="576064"/>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13" name="12 Conector recto"/>
            <p:cNvCxnSpPr/>
            <p:nvPr/>
          </p:nvCxnSpPr>
          <p:spPr>
            <a:xfrm flipV="1">
              <a:off x="1115616" y="3717032"/>
              <a:ext cx="720080" cy="576064"/>
            </a:xfrm>
            <a:prstGeom prst="line">
              <a:avLst/>
            </a:prstGeom>
          </p:spPr>
          <p:style>
            <a:lnRef idx="3">
              <a:schemeClr val="accent2"/>
            </a:lnRef>
            <a:fillRef idx="0">
              <a:schemeClr val="accent2"/>
            </a:fillRef>
            <a:effectRef idx="2">
              <a:schemeClr val="accent2"/>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Hasta mediados de </a:t>
            </a:r>
            <a:r>
              <a:rPr lang="es-ES" dirty="0" smtClean="0"/>
              <a:t>los 90, término </a:t>
            </a:r>
            <a:r>
              <a:rPr lang="es-ES" dirty="0"/>
              <a:t>“cumplimiento</a:t>
            </a:r>
            <a:r>
              <a:rPr lang="es-ES" dirty="0" smtClean="0"/>
              <a:t>”</a:t>
            </a:r>
            <a:endParaRPr lang="es-ES" dirty="0" smtClean="0"/>
          </a:p>
          <a:p>
            <a:r>
              <a:rPr lang="es-ES" dirty="0" smtClean="0"/>
              <a:t>Paciente como agente </a:t>
            </a:r>
            <a:r>
              <a:rPr lang="es-ES" b="1" u="sng" dirty="0" smtClean="0"/>
              <a:t>pasivo</a:t>
            </a:r>
            <a:r>
              <a:rPr lang="es-ES" dirty="0" smtClean="0"/>
              <a:t> </a:t>
            </a:r>
            <a:r>
              <a:rPr lang="es-ES" dirty="0" smtClean="0"/>
              <a:t>que cumple lo que el médico </a:t>
            </a:r>
            <a:r>
              <a:rPr lang="es-ES" dirty="0" smtClean="0"/>
              <a:t>prescribe</a:t>
            </a:r>
            <a:endParaRPr lang="es-ES" dirty="0" smtClean="0"/>
          </a:p>
          <a:p>
            <a:endParaRPr lang="es-ES" dirty="0" smtClean="0"/>
          </a:p>
          <a:p>
            <a:pPr>
              <a:buNone/>
            </a:pPr>
            <a:r>
              <a:rPr lang="es-ES" dirty="0" smtClean="0"/>
              <a:t>         </a:t>
            </a:r>
            <a:r>
              <a:rPr lang="es-ES" dirty="0" smtClean="0"/>
              <a:t>MÉDICO                        PACIENTE</a:t>
            </a:r>
            <a:endParaRPr lang="es-ES" dirty="0" smtClean="0"/>
          </a:p>
        </p:txBody>
      </p:sp>
      <p:sp>
        <p:nvSpPr>
          <p:cNvPr id="2" name="1 Título"/>
          <p:cNvSpPr>
            <a:spLocks noGrp="1"/>
          </p:cNvSpPr>
          <p:nvPr>
            <p:ph type="title"/>
          </p:nvPr>
        </p:nvSpPr>
        <p:spPr/>
        <p:txBody>
          <a:bodyPr>
            <a:normAutofit fontScale="90000"/>
          </a:bodyPr>
          <a:lstStyle/>
          <a:p>
            <a:r>
              <a:rPr lang="es-ES" dirty="0" smtClean="0"/>
              <a:t>QUÉ ES LA ADHERENCIA AL TRATAMIENTO</a:t>
            </a:r>
            <a:endParaRPr lang="es-ES" dirty="0"/>
          </a:p>
        </p:txBody>
      </p:sp>
      <p:cxnSp>
        <p:nvCxnSpPr>
          <p:cNvPr id="5" name="4 Conector recto de flecha"/>
          <p:cNvCxnSpPr/>
          <p:nvPr/>
        </p:nvCxnSpPr>
        <p:spPr>
          <a:xfrm>
            <a:off x="3203848" y="3933056"/>
            <a:ext cx="2016224"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dirty="0" smtClean="0"/>
              <a:t>Mediados de los </a:t>
            </a:r>
            <a:r>
              <a:rPr lang="es-ES" dirty="0" smtClean="0"/>
              <a:t>90 </a:t>
            </a:r>
            <a:r>
              <a:rPr lang="es-ES" dirty="0" smtClean="0"/>
              <a:t>se cambia la terminología y empieza a utilizarse el término “adherencia”.</a:t>
            </a:r>
          </a:p>
          <a:p>
            <a:pPr algn="just"/>
            <a:r>
              <a:rPr lang="es-ES" dirty="0" smtClean="0"/>
              <a:t>Idea </a:t>
            </a:r>
            <a:r>
              <a:rPr lang="es-ES" dirty="0" smtClean="0"/>
              <a:t>de consentir o “adherir” a los tratamientos, con lo que se refleja un proceso </a:t>
            </a:r>
            <a:r>
              <a:rPr lang="es-ES" b="1" u="sng" dirty="0" smtClean="0"/>
              <a:t>activo</a:t>
            </a:r>
            <a:r>
              <a:rPr lang="es-ES" dirty="0" smtClean="0"/>
              <a:t> de toma de decisión por parte de los pacientes. </a:t>
            </a:r>
            <a:endParaRPr lang="es-ES" dirty="0" smtClean="0"/>
          </a:p>
          <a:p>
            <a:pPr>
              <a:buNone/>
            </a:pPr>
            <a:r>
              <a:rPr lang="es-ES" dirty="0" smtClean="0"/>
              <a:t>       </a:t>
            </a:r>
            <a:r>
              <a:rPr lang="es-ES" b="1" dirty="0" smtClean="0"/>
              <a:t>PACIENTE </a:t>
            </a:r>
            <a:r>
              <a:rPr lang="es-ES" dirty="0" smtClean="0"/>
              <a:t>                              </a:t>
            </a:r>
            <a:r>
              <a:rPr lang="es-ES" b="1" dirty="0" smtClean="0"/>
              <a:t>MÉDICO</a:t>
            </a:r>
            <a:endParaRPr lang="es-ES" b="1" dirty="0" smtClean="0"/>
          </a:p>
          <a:p>
            <a:endParaRPr lang="es-ES" dirty="0"/>
          </a:p>
        </p:txBody>
      </p:sp>
      <p:sp>
        <p:nvSpPr>
          <p:cNvPr id="2" name="1 Título"/>
          <p:cNvSpPr>
            <a:spLocks noGrp="1"/>
          </p:cNvSpPr>
          <p:nvPr>
            <p:ph type="title"/>
          </p:nvPr>
        </p:nvSpPr>
        <p:spPr/>
        <p:txBody>
          <a:bodyPr>
            <a:normAutofit fontScale="90000"/>
          </a:bodyPr>
          <a:lstStyle/>
          <a:p>
            <a:r>
              <a:rPr lang="es-ES" dirty="0" smtClean="0"/>
              <a:t>QUÉ ES LA ADHERENCIA AL TRATAMIENTO</a:t>
            </a:r>
            <a:endParaRPr lang="es-ES" dirty="0"/>
          </a:p>
        </p:txBody>
      </p:sp>
      <p:cxnSp>
        <p:nvCxnSpPr>
          <p:cNvPr id="5" name="4 Conector recto de flecha"/>
          <p:cNvCxnSpPr/>
          <p:nvPr/>
        </p:nvCxnSpPr>
        <p:spPr>
          <a:xfrm>
            <a:off x="3347864" y="4725144"/>
            <a:ext cx="2592288" cy="0"/>
          </a:xfrm>
          <a:prstGeom prst="straightConnector1">
            <a:avLst/>
          </a:prstGeom>
          <a:ln>
            <a:headEnd type="arrow"/>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endParaRPr lang="es-ES" b="1" dirty="0" smtClean="0"/>
          </a:p>
          <a:p>
            <a:pPr>
              <a:buNone/>
            </a:pPr>
            <a:r>
              <a:rPr lang="es-ES" b="1" dirty="0" smtClean="0"/>
              <a:t>1</a:t>
            </a:r>
            <a:r>
              <a:rPr lang="es-ES" dirty="0" smtClean="0"/>
              <a:t> </a:t>
            </a:r>
            <a:r>
              <a:rPr lang="es-ES" dirty="0" smtClean="0"/>
              <a:t>. </a:t>
            </a:r>
            <a:r>
              <a:rPr lang="es-ES" b="1" dirty="0" smtClean="0"/>
              <a:t>Refleja el papel activo del </a:t>
            </a:r>
            <a:r>
              <a:rPr lang="es-ES" b="1" dirty="0" smtClean="0"/>
              <a:t>paciente/familia</a:t>
            </a:r>
            <a:endParaRPr lang="es-ES" dirty="0" smtClean="0"/>
          </a:p>
          <a:p>
            <a:r>
              <a:rPr lang="es-ES" dirty="0" smtClean="0"/>
              <a:t>Es </a:t>
            </a:r>
            <a:r>
              <a:rPr lang="es-ES" dirty="0" smtClean="0"/>
              <a:t>una relación en dos direcciones </a:t>
            </a:r>
            <a:endParaRPr lang="es-ES" dirty="0" smtClean="0"/>
          </a:p>
          <a:p>
            <a:r>
              <a:rPr lang="es-ES" dirty="0" smtClean="0"/>
              <a:t>Preguntar, opinar, negociar…</a:t>
            </a:r>
          </a:p>
          <a:p>
            <a:pPr>
              <a:buNone/>
            </a:pPr>
            <a:r>
              <a:rPr lang="es-ES" dirty="0" smtClean="0"/>
              <a:t> </a:t>
            </a:r>
            <a:endParaRPr lang="es-ES" dirty="0" smtClean="0"/>
          </a:p>
          <a:p>
            <a:pPr>
              <a:buNone/>
            </a:pPr>
            <a:r>
              <a:rPr lang="es-ES" b="1" dirty="0" smtClean="0"/>
              <a:t>2</a:t>
            </a:r>
            <a:r>
              <a:rPr lang="es-ES" dirty="0" smtClean="0"/>
              <a:t> </a:t>
            </a:r>
            <a:r>
              <a:rPr lang="es-ES" dirty="0" smtClean="0"/>
              <a:t>. </a:t>
            </a:r>
            <a:r>
              <a:rPr lang="es-ES" b="1" dirty="0" smtClean="0"/>
              <a:t>Se trata de un proceso </a:t>
            </a:r>
            <a:endParaRPr lang="es-ES" b="1" dirty="0" smtClean="0"/>
          </a:p>
          <a:p>
            <a:r>
              <a:rPr lang="es-ES" dirty="0" smtClean="0"/>
              <a:t>Aprendizaje</a:t>
            </a:r>
          </a:p>
          <a:p>
            <a:r>
              <a:rPr lang="es-ES" dirty="0" smtClean="0"/>
              <a:t>Ensayo y error</a:t>
            </a:r>
            <a:endParaRPr lang="es-ES" dirty="0" smtClean="0"/>
          </a:p>
        </p:txBody>
      </p:sp>
      <p:sp>
        <p:nvSpPr>
          <p:cNvPr id="2" name="1 Título"/>
          <p:cNvSpPr>
            <a:spLocks noGrp="1"/>
          </p:cNvSpPr>
          <p:nvPr>
            <p:ph type="title"/>
          </p:nvPr>
        </p:nvSpPr>
        <p:spPr/>
        <p:txBody>
          <a:bodyPr/>
          <a:lstStyle/>
          <a:p>
            <a:r>
              <a:rPr lang="es-ES" dirty="0" smtClean="0"/>
              <a:t>CARACTERÍSTICAS</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b="1" dirty="0" smtClean="0"/>
              <a:t>3</a:t>
            </a:r>
            <a:r>
              <a:rPr lang="es-ES" b="1" dirty="0" smtClean="0"/>
              <a:t> </a:t>
            </a:r>
            <a:r>
              <a:rPr lang="es-ES" b="1" dirty="0" smtClean="0"/>
              <a:t>. Influyen múltiples factores  </a:t>
            </a:r>
            <a:endParaRPr lang="es-ES" b="1" dirty="0" smtClean="0"/>
          </a:p>
          <a:p>
            <a:r>
              <a:rPr lang="es-ES" dirty="0" smtClean="0"/>
              <a:t>F</a:t>
            </a:r>
            <a:r>
              <a:rPr lang="es-ES" dirty="0" smtClean="0"/>
              <a:t>amiliares, emocionales, ambientales…</a:t>
            </a:r>
          </a:p>
          <a:p>
            <a:r>
              <a:rPr lang="es-ES" dirty="0" smtClean="0"/>
              <a:t>Poner medios, buscar equilibrio</a:t>
            </a:r>
          </a:p>
          <a:p>
            <a:pPr>
              <a:buFontTx/>
              <a:buChar char="-"/>
            </a:pPr>
            <a:endParaRPr lang="es-ES" dirty="0" smtClean="0"/>
          </a:p>
          <a:p>
            <a:pPr>
              <a:buFontTx/>
              <a:buChar char="-"/>
            </a:pPr>
            <a:endParaRPr lang="es-ES" dirty="0" smtClean="0"/>
          </a:p>
          <a:p>
            <a:pPr>
              <a:buFontTx/>
              <a:buChar char="-"/>
            </a:pPr>
            <a:endParaRPr lang="es-ES" dirty="0" smtClean="0"/>
          </a:p>
          <a:p>
            <a:pPr>
              <a:buFontTx/>
              <a:buChar char="-"/>
            </a:pPr>
            <a:endParaRPr lang="es-ES" dirty="0" smtClean="0"/>
          </a:p>
          <a:p>
            <a:endParaRPr lang="es-ES" dirty="0"/>
          </a:p>
        </p:txBody>
      </p:sp>
      <p:sp>
        <p:nvSpPr>
          <p:cNvPr id="2" name="1 Título"/>
          <p:cNvSpPr>
            <a:spLocks noGrp="1"/>
          </p:cNvSpPr>
          <p:nvPr>
            <p:ph type="title"/>
          </p:nvPr>
        </p:nvSpPr>
        <p:spPr/>
        <p:txBody>
          <a:bodyPr/>
          <a:lstStyle/>
          <a:p>
            <a:r>
              <a:rPr lang="es-ES" dirty="0" smtClean="0"/>
              <a:t>CARACTERÍSTICAS</a:t>
            </a:r>
            <a:endParaRPr lang="es-ES" dirty="0"/>
          </a:p>
        </p:txBody>
      </p:sp>
      <p:pic>
        <p:nvPicPr>
          <p:cNvPr id="6" name="5 Imagen" descr="11764892-Una-ilustraci-n-vectorial-de-una-ni-a-corriendo-en-un-parque-Foto-de-archivo.jpg"/>
          <p:cNvPicPr>
            <a:picLocks noChangeAspect="1"/>
          </p:cNvPicPr>
          <p:nvPr/>
        </p:nvPicPr>
        <p:blipFill>
          <a:blip r:embed="rId2" cstate="print"/>
          <a:stretch>
            <a:fillRect/>
          </a:stretch>
        </p:blipFill>
        <p:spPr>
          <a:xfrm>
            <a:off x="5436096" y="3284983"/>
            <a:ext cx="2376264" cy="3567139"/>
          </a:xfrm>
          <a:prstGeom prst="rect">
            <a:avLst/>
          </a:prstGeom>
        </p:spPr>
      </p:pic>
      <p:pic>
        <p:nvPicPr>
          <p:cNvPr id="7" name="6 Imagen" descr="mujer-estresada-homeopatia.jpg"/>
          <p:cNvPicPr>
            <a:picLocks noChangeAspect="1"/>
          </p:cNvPicPr>
          <p:nvPr/>
        </p:nvPicPr>
        <p:blipFill>
          <a:blip r:embed="rId3" cstate="print"/>
          <a:stretch>
            <a:fillRect/>
          </a:stretch>
        </p:blipFill>
        <p:spPr>
          <a:xfrm>
            <a:off x="251520" y="3284985"/>
            <a:ext cx="4009618" cy="357301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None/>
            </a:pPr>
            <a:r>
              <a:rPr lang="es-ES" b="1" dirty="0" smtClean="0"/>
              <a:t>4 </a:t>
            </a:r>
            <a:r>
              <a:rPr lang="es-ES" b="1" dirty="0" smtClean="0"/>
              <a:t>. Es un continuo </a:t>
            </a:r>
            <a:endParaRPr lang="es-ES" b="1" dirty="0" smtClean="0"/>
          </a:p>
          <a:p>
            <a:r>
              <a:rPr lang="es-ES" dirty="0" smtClean="0"/>
              <a:t> Aquí y ahora</a:t>
            </a:r>
          </a:p>
          <a:p>
            <a:endParaRPr lang="es-ES" dirty="0" smtClean="0"/>
          </a:p>
          <a:p>
            <a:r>
              <a:rPr lang="es-ES" dirty="0" smtClean="0"/>
              <a:t>Cumple/no cumple</a:t>
            </a:r>
          </a:p>
          <a:p>
            <a:pPr>
              <a:buFontTx/>
              <a:buChar char="-"/>
            </a:pPr>
            <a:endParaRPr lang="es-ES" dirty="0" smtClean="0"/>
          </a:p>
          <a:p>
            <a:pPr>
              <a:buNone/>
            </a:pPr>
            <a:r>
              <a:rPr lang="es-ES" b="1" dirty="0" smtClean="0"/>
              <a:t>5 </a:t>
            </a:r>
            <a:r>
              <a:rPr lang="es-ES" b="1" dirty="0" smtClean="0"/>
              <a:t>. Implica </a:t>
            </a:r>
            <a:r>
              <a:rPr lang="es-ES" b="1" dirty="0" smtClean="0"/>
              <a:t>voluntad</a:t>
            </a:r>
          </a:p>
          <a:p>
            <a:r>
              <a:rPr lang="es-ES" b="1" u="sng" dirty="0" smtClean="0"/>
              <a:t>Querer</a:t>
            </a:r>
            <a:r>
              <a:rPr lang="es-ES" dirty="0" smtClean="0"/>
              <a:t> hacerlo, 50% del trabajo hecho</a:t>
            </a:r>
            <a:endParaRPr lang="es-ES" dirty="0" smtClean="0"/>
          </a:p>
          <a:p>
            <a:pPr>
              <a:buNone/>
            </a:pPr>
            <a:endParaRPr lang="es-ES" dirty="0"/>
          </a:p>
        </p:txBody>
      </p:sp>
      <p:sp>
        <p:nvSpPr>
          <p:cNvPr id="2" name="1 Título"/>
          <p:cNvSpPr>
            <a:spLocks noGrp="1"/>
          </p:cNvSpPr>
          <p:nvPr>
            <p:ph type="title"/>
          </p:nvPr>
        </p:nvSpPr>
        <p:spPr/>
        <p:txBody>
          <a:bodyPr/>
          <a:lstStyle/>
          <a:p>
            <a:r>
              <a:rPr lang="es-ES" dirty="0" smtClean="0"/>
              <a:t>CARACTERÍSTICAS</a:t>
            </a:r>
            <a:endParaRPr lang="es-ES" dirty="0"/>
          </a:p>
        </p:txBody>
      </p:sp>
      <p:grpSp>
        <p:nvGrpSpPr>
          <p:cNvPr id="9" name="8 Grupo"/>
          <p:cNvGrpSpPr/>
          <p:nvPr/>
        </p:nvGrpSpPr>
        <p:grpSpPr>
          <a:xfrm>
            <a:off x="1763688" y="2564904"/>
            <a:ext cx="1368152" cy="1008112"/>
            <a:chOff x="1763688" y="2564904"/>
            <a:chExt cx="1368152" cy="1008112"/>
          </a:xfrm>
        </p:grpSpPr>
        <p:cxnSp>
          <p:nvCxnSpPr>
            <p:cNvPr id="5" name="4 Conector recto"/>
            <p:cNvCxnSpPr/>
            <p:nvPr/>
          </p:nvCxnSpPr>
          <p:spPr>
            <a:xfrm>
              <a:off x="1763688" y="2708920"/>
              <a:ext cx="1368152" cy="864096"/>
            </a:xfrm>
            <a:prstGeom prst="line">
              <a:avLst/>
            </a:prstGeom>
          </p:spPr>
          <p:style>
            <a:lnRef idx="3">
              <a:schemeClr val="accent2"/>
            </a:lnRef>
            <a:fillRef idx="0">
              <a:schemeClr val="accent2"/>
            </a:fillRef>
            <a:effectRef idx="2">
              <a:schemeClr val="accent2"/>
            </a:effectRef>
            <a:fontRef idx="minor">
              <a:schemeClr val="tx1"/>
            </a:fontRef>
          </p:style>
        </p:cxnSp>
        <p:cxnSp>
          <p:nvCxnSpPr>
            <p:cNvPr id="7" name="6 Conector recto"/>
            <p:cNvCxnSpPr/>
            <p:nvPr/>
          </p:nvCxnSpPr>
          <p:spPr>
            <a:xfrm flipV="1">
              <a:off x="1907704" y="2564904"/>
              <a:ext cx="1152128" cy="1008112"/>
            </a:xfrm>
            <a:prstGeom prst="line">
              <a:avLst/>
            </a:prstGeom>
          </p:spPr>
          <p:style>
            <a:lnRef idx="3">
              <a:schemeClr val="accent2"/>
            </a:lnRef>
            <a:fillRef idx="0">
              <a:schemeClr val="accent2"/>
            </a:fillRef>
            <a:effectRef idx="2">
              <a:schemeClr val="accent2"/>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dirty="0" smtClean="0"/>
              <a:t>Tratamientos </a:t>
            </a:r>
            <a:r>
              <a:rPr lang="es-ES" dirty="0"/>
              <a:t>con </a:t>
            </a:r>
            <a:r>
              <a:rPr lang="es-ES" dirty="0" smtClean="0"/>
              <a:t>antibióticos </a:t>
            </a:r>
            <a:r>
              <a:rPr lang="es-ES" dirty="0"/>
              <a:t>es </a:t>
            </a:r>
            <a:r>
              <a:rPr lang="es-ES" dirty="0" smtClean="0"/>
              <a:t>alta, 80-95%</a:t>
            </a:r>
            <a:endParaRPr lang="es-ES" dirty="0" smtClean="0"/>
          </a:p>
          <a:p>
            <a:pPr algn="just"/>
            <a:r>
              <a:rPr lang="es-ES" dirty="0" smtClean="0"/>
              <a:t>Medicamentos </a:t>
            </a:r>
            <a:r>
              <a:rPr lang="es-ES" dirty="0"/>
              <a:t>nebulizados y enzimas pancreáticas</a:t>
            </a:r>
            <a:r>
              <a:rPr lang="es-ES" dirty="0" smtClean="0"/>
              <a:t>, </a:t>
            </a:r>
            <a:r>
              <a:rPr lang="es-ES" dirty="0"/>
              <a:t>moderada a </a:t>
            </a:r>
            <a:r>
              <a:rPr lang="es-ES" dirty="0" smtClean="0"/>
              <a:t>alta, 65-80%</a:t>
            </a:r>
            <a:endParaRPr lang="es-ES" dirty="0" smtClean="0"/>
          </a:p>
          <a:p>
            <a:pPr algn="just"/>
            <a:r>
              <a:rPr lang="es-ES" dirty="0" smtClean="0"/>
              <a:t>Vitaminas, dieta, fisioterapia, </a:t>
            </a:r>
            <a:r>
              <a:rPr lang="es-ES" dirty="0"/>
              <a:t>la adherencia es del 40-55</a:t>
            </a:r>
            <a:r>
              <a:rPr lang="es-ES" dirty="0" smtClean="0"/>
              <a:t>% </a:t>
            </a:r>
            <a:endParaRPr lang="es-ES" dirty="0" smtClean="0"/>
          </a:p>
          <a:p>
            <a:pPr algn="just"/>
            <a:r>
              <a:rPr lang="es-ES" dirty="0"/>
              <a:t>L</a:t>
            </a:r>
            <a:r>
              <a:rPr lang="es-ES" dirty="0" smtClean="0"/>
              <a:t>a </a:t>
            </a:r>
            <a:r>
              <a:rPr lang="es-ES" dirty="0"/>
              <a:t>adherencia a los tratamientos por parte de adultos con </a:t>
            </a:r>
            <a:r>
              <a:rPr lang="es-ES" b="1" u="sng" dirty="0"/>
              <a:t>FQ parece ser bastante buena </a:t>
            </a:r>
            <a:r>
              <a:rPr lang="es-ES" dirty="0"/>
              <a:t>si se la compara con los datos publicados con referencia a otras enfermedades </a:t>
            </a:r>
            <a:r>
              <a:rPr lang="es-ES" dirty="0" smtClean="0"/>
              <a:t>crónicas</a:t>
            </a:r>
            <a:endParaRPr lang="es-ES" dirty="0"/>
          </a:p>
        </p:txBody>
      </p:sp>
      <p:sp>
        <p:nvSpPr>
          <p:cNvPr id="2" name="1 Título"/>
          <p:cNvSpPr>
            <a:spLocks noGrp="1"/>
          </p:cNvSpPr>
          <p:nvPr>
            <p:ph type="title"/>
          </p:nvPr>
        </p:nvSpPr>
        <p:spPr/>
        <p:txBody>
          <a:bodyPr/>
          <a:lstStyle/>
          <a:p>
            <a:r>
              <a:rPr lang="es-ES" dirty="0" smtClean="0"/>
              <a:t>DATOS DE ADHERENCIA</a:t>
            </a:r>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just"/>
            <a:r>
              <a:rPr lang="es-ES" b="1" dirty="0" smtClean="0"/>
              <a:t>INFORMACIÓN/ FORMACIÓN  </a:t>
            </a:r>
          </a:p>
          <a:p>
            <a:pPr algn="just">
              <a:buNone/>
            </a:pPr>
            <a:endParaRPr lang="es-ES" dirty="0" smtClean="0"/>
          </a:p>
          <a:p>
            <a:pPr algn="just">
              <a:buFont typeface="Wingdings" pitchFamily="2" charset="2"/>
              <a:buChar char="q"/>
            </a:pPr>
            <a:r>
              <a:rPr lang="es-ES" dirty="0" smtClean="0"/>
              <a:t>	N</a:t>
            </a:r>
            <a:r>
              <a:rPr lang="es-ES" dirty="0" smtClean="0"/>
              <a:t>iños: formación padres, transmitir </a:t>
            </a:r>
            <a:r>
              <a:rPr lang="es-ES" dirty="0" smtClean="0"/>
              <a:t>la cultura de la adhesión al </a:t>
            </a:r>
            <a:r>
              <a:rPr lang="es-ES" dirty="0" smtClean="0"/>
              <a:t>niño</a:t>
            </a:r>
            <a:endParaRPr lang="es-ES" dirty="0" smtClean="0"/>
          </a:p>
          <a:p>
            <a:pPr algn="just">
              <a:buFont typeface="Wingdings" pitchFamily="2" charset="2"/>
              <a:buChar char="q"/>
            </a:pPr>
            <a:r>
              <a:rPr lang="es-ES" dirty="0" smtClean="0"/>
              <a:t>	</a:t>
            </a:r>
            <a:r>
              <a:rPr lang="es-ES" dirty="0" smtClean="0"/>
              <a:t>Mayores</a:t>
            </a:r>
            <a:r>
              <a:rPr lang="es-ES" dirty="0" smtClean="0"/>
              <a:t>:</a:t>
            </a:r>
            <a:r>
              <a:rPr lang="es-ES" dirty="0" smtClean="0"/>
              <a:t> </a:t>
            </a:r>
            <a:r>
              <a:rPr lang="es-ES" dirty="0" smtClean="0"/>
              <a:t>la formación/ información pasará a ser su responsabilidad </a:t>
            </a:r>
            <a:endParaRPr lang="es-ES" dirty="0" smtClean="0"/>
          </a:p>
          <a:p>
            <a:pPr algn="just">
              <a:buNone/>
            </a:pPr>
            <a:r>
              <a:rPr lang="es-ES" dirty="0" smtClean="0"/>
              <a:t>    </a:t>
            </a:r>
          </a:p>
          <a:p>
            <a:pPr algn="just">
              <a:buNone/>
            </a:pPr>
            <a:endParaRPr lang="es-ES" dirty="0" smtClean="0"/>
          </a:p>
          <a:p>
            <a:pPr algn="just">
              <a:buNone/>
            </a:pPr>
            <a:r>
              <a:rPr lang="es-ES" dirty="0" smtClean="0"/>
              <a:t>   COMPRENDER                            ACTUAR</a:t>
            </a:r>
            <a:endParaRPr lang="es-ES" dirty="0" smtClean="0"/>
          </a:p>
        </p:txBody>
      </p:sp>
      <p:sp>
        <p:nvSpPr>
          <p:cNvPr id="2" name="1 Título"/>
          <p:cNvSpPr>
            <a:spLocks noGrp="1"/>
          </p:cNvSpPr>
          <p:nvPr>
            <p:ph type="title"/>
          </p:nvPr>
        </p:nvSpPr>
        <p:spPr/>
        <p:txBody>
          <a:bodyPr/>
          <a:lstStyle/>
          <a:p>
            <a:r>
              <a:rPr lang="es-ES" dirty="0" smtClean="0"/>
              <a:t>FACTORES QUE FAVORECEN</a:t>
            </a:r>
            <a:endParaRPr lang="es-ES" dirty="0"/>
          </a:p>
        </p:txBody>
      </p:sp>
      <p:cxnSp>
        <p:nvCxnSpPr>
          <p:cNvPr id="5" name="4 Conector recto de flecha"/>
          <p:cNvCxnSpPr/>
          <p:nvPr/>
        </p:nvCxnSpPr>
        <p:spPr>
          <a:xfrm>
            <a:off x="3707904" y="5301208"/>
            <a:ext cx="2016224" cy="0"/>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Solstic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945</TotalTime>
  <Words>625</Words>
  <Application>Microsoft Office PowerPoint</Application>
  <PresentationFormat>Presentación en pantalla (4:3)</PresentationFormat>
  <Paragraphs>122</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Concurrencia</vt:lpstr>
      <vt:lpstr>ADHERENCIA AL TRATAMIENTO EN LA FIBROSIS QUÍSTICA</vt:lpstr>
      <vt:lpstr>OBJETIVOS</vt:lpstr>
      <vt:lpstr>QUÉ ES LA ADHERENCIA AL TRATAMIENTO</vt:lpstr>
      <vt:lpstr>QUÉ ES LA ADHERENCIA AL TRATAMIENTO</vt:lpstr>
      <vt:lpstr>CARACTERÍSTICAS</vt:lpstr>
      <vt:lpstr>CARACTERÍSTICAS</vt:lpstr>
      <vt:lpstr>CARACTERÍSTICAS</vt:lpstr>
      <vt:lpstr>DATOS DE ADHERENCIA</vt:lpstr>
      <vt:lpstr>FACTORES QUE FAVORECEN</vt:lpstr>
      <vt:lpstr>FACTORES QUE FAVORECEN</vt:lpstr>
      <vt:lpstr>FACTORES QUE FAVORECEN</vt:lpstr>
      <vt:lpstr>FACTORES QUE FAVORECEN</vt:lpstr>
      <vt:lpstr>FACTORES QUE FAVORECEN</vt:lpstr>
      <vt:lpstr>FACTORES QUE FAVORECEN</vt:lpstr>
      <vt:lpstr>CUENTO PARA PENSAR</vt:lpstr>
      <vt:lpstr> </vt:lpstr>
      <vt:lpstr>CONCILIAR LA ADHRENCIA AL TRATAMIENTO CON EL DÍA A DÍA</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ADHERENCIA AL TRATAMIENTO EN LA FQ</dc:title>
  <dc:creator>Iani</dc:creator>
  <cp:lastModifiedBy>Ianire</cp:lastModifiedBy>
  <cp:revision>18</cp:revision>
  <dcterms:created xsi:type="dcterms:W3CDTF">2015-11-23T11:44:53Z</dcterms:created>
  <dcterms:modified xsi:type="dcterms:W3CDTF">2015-11-26T20:33:57Z</dcterms:modified>
</cp:coreProperties>
</file>